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7" r:id="rId11"/>
    <p:sldId id="266" r:id="rId12"/>
    <p:sldId id="268" r:id="rId13"/>
    <p:sldId id="269" r:id="rId14"/>
    <p:sldId id="270" r:id="rId15"/>
    <p:sldId id="271" r:id="rId16"/>
    <p:sldId id="272" r:id="rId17"/>
    <p:sldId id="273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tiff>
</file>

<file path=ppt/media/image3.tiff>
</file>

<file path=ppt/media/image4.jpg>
</file>

<file path=ppt/media/image5.png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64729-CB23-C644-AEA0-4BF91FB8D5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5D6A1-DA78-B64A-A847-7B7FAEE6A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50ACC-310C-AC45-89AC-318263C54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3FAD9-1853-2944-AF33-CF5E33A74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1B2C8-776A-DF45-A883-5D564BE43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934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3A317-56F1-2C46-B587-43227E7E1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F18A88-731C-4742-B1DA-E61452303A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BCF1F-6AAB-044F-911D-2C6BAF3A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B9CE1-E135-F44F-A9DC-67685DB53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4F81C-20CC-0F47-93DF-CBDF5F3DC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229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E5D33-9FAF-B44F-A5F8-BB8E715F5E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282516-FF11-D741-8461-BFA4C004C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19907-5327-E94A-A997-6160EEC31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3FC9A-3F66-1544-ADCA-4D852D32B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86E67-973A-BA45-9058-75FE10923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504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F5525-5E10-554E-9C5F-00F0452DB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F82DC-9514-2647-9BF3-458FCC00A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683CF-A0DF-C544-B187-570F8F641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F871F-38D5-A248-9037-970F5E53C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FD3E1-F547-1D4E-95AB-BED3E8F57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443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806B8-FF52-1247-9C51-CA50214C6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5F145-5636-0C45-8526-F7BA5687B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E78A7-9615-434C-984C-1FCCE53CF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55728-6651-614D-B39A-1BFFCE5AD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101FA-0A5C-AF42-A302-25367E88B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44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48C26-30FB-CB4A-BC4F-947118ED8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687CC-FAB7-E749-8199-2CE28638F8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6FD91-5091-D746-816C-06E642CB4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A244E1-936D-594F-BC21-D635172D2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34210-7AEB-034E-A83E-99C30FF97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A0A55-92EC-6A41-9F00-604AFB43E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91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02350-2C3A-5148-A37C-01919CE84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3956E-3355-1941-8D03-AA847239A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56C450-72ED-4A4D-A1FA-355B83DBB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6D7775-482C-F84C-8714-C8FF0D6389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A2CC0A-94EC-0B42-B5AE-B165E5C686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6BFDD0-7CFE-7649-B446-087EFC7CB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752996-7F93-7542-BAEC-F91249F33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2003FA-12E3-D846-9114-7B8550330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649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06A65-3F9D-3449-A0C5-1F1913B60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F33AF9-6525-714C-9D60-A5A7B538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97F3D0-0928-2A43-996F-3ED4BD841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DC020C-57B9-C044-98DD-1B48A9E24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2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04B78D-EFBC-5442-A5E5-4FA0B7DE8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8A66AF-E4EF-7549-80B2-997AB8537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843F6-303D-3941-BF2C-FEC9BD94B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167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7FAAA-FC0A-8940-9E69-54631066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7092F-CE73-8641-BDDF-98A9976FB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E2BB72-A5DB-6446-905C-B2DBBB212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E0DBAD-7898-4741-92E7-D5208AC71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86934F-142B-EC43-B6B0-5869FA637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E8ACD-1ED0-8E40-AA09-2239E6D87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045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5C435-93F2-6E4E-9330-992F8816B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DEC591-5682-F54C-88ED-11E0414B0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27F1FE-9FDB-9C42-85CA-CBBCF213D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A412C-CC98-0D42-AEAB-686E4551C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5B82A-BAA8-B24E-ACCE-C678C95BF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837F75-801D-E844-B251-D07829F9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245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37D5CA-655B-C14D-9E94-F95CCD857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B0EF3-BF2D-D14B-999F-B3F6BAC99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1EF60-C769-3840-95BE-ECF9566A4D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A4E9A-8F33-6F4B-AB15-D21BF58246A2}" type="datetimeFigureOut">
              <a:rPr lang="en-US" smtClean="0"/>
              <a:t>5/6/20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36157-8CC4-5F4F-9CC9-CEE455E2C2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6F6AA-91BB-3C40-9945-589040B582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3780-E85D-7D40-B31E-A286A40EB5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303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hyperlink" Target="https://docs.conda.io/projects/conda/en/latest/user-guide/tasks/manage-environments.html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naconda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jakevdp.github.io/blog/2016/08/25/conda-myths-and-misconceptions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ocs.conda.io/en/latest/miniconda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iterm2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C6B8CC7F-3622-46E3-9272-E1956397D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4905" cy="456278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FE55B4-2EE5-4A4A-AD80-1A14F660F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4906" y="0"/>
            <a:ext cx="795640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267E9C1-58F1-46EE-9BBE-108764BF9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652150-811B-AC41-B161-F180FF9CC0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20" y="5073812"/>
            <a:ext cx="6331904" cy="1146013"/>
          </a:xfrm>
        </p:spPr>
        <p:txBody>
          <a:bodyPr anchor="t">
            <a:normAutofit/>
          </a:bodyPr>
          <a:lstStyle/>
          <a:p>
            <a:pPr algn="l"/>
            <a:r>
              <a:rPr lang="en-US" sz="3600" dirty="0">
                <a:solidFill>
                  <a:srgbClr val="000000"/>
                </a:solidFill>
              </a:rPr>
              <a:t>Using Conda for Python Data Science projects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62B8A8C-A996-46DA-AB61-1A4DD7073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" y="2"/>
            <a:ext cx="3799103" cy="3822917"/>
          </a:xfrm>
          <a:custGeom>
            <a:avLst/>
            <a:gdLst>
              <a:gd name="connsiteX0" fmla="*/ 370922 w 3799103"/>
              <a:gd name="connsiteY0" fmla="*/ 0 h 3822917"/>
              <a:gd name="connsiteX1" fmla="*/ 2961741 w 3799103"/>
              <a:gd name="connsiteY1" fmla="*/ 0 h 3822917"/>
              <a:gd name="connsiteX2" fmla="*/ 3023310 w 3799103"/>
              <a:gd name="connsiteY2" fmla="*/ 46041 h 3822917"/>
              <a:gd name="connsiteX3" fmla="*/ 3799103 w 3799103"/>
              <a:gd name="connsiteY3" fmla="*/ 1691074 h 3822917"/>
              <a:gd name="connsiteX4" fmla="*/ 1667260 w 3799103"/>
              <a:gd name="connsiteY4" fmla="*/ 3822917 h 3822917"/>
              <a:gd name="connsiteX5" fmla="*/ 22227 w 3799103"/>
              <a:gd name="connsiteY5" fmla="*/ 3047124 h 3822917"/>
              <a:gd name="connsiteX6" fmla="*/ 0 w 3799103"/>
              <a:gd name="connsiteY6" fmla="*/ 3017401 h 3822917"/>
              <a:gd name="connsiteX7" fmla="*/ 0 w 3799103"/>
              <a:gd name="connsiteY7" fmla="*/ 364747 h 3822917"/>
              <a:gd name="connsiteX8" fmla="*/ 22227 w 3799103"/>
              <a:gd name="connsiteY8" fmla="*/ 335024 h 3822917"/>
              <a:gd name="connsiteX9" fmla="*/ 351088 w 3799103"/>
              <a:gd name="connsiteY9" fmla="*/ 13924 h 3822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99103" h="3822917">
                <a:moveTo>
                  <a:pt x="370922" y="0"/>
                </a:moveTo>
                <a:lnTo>
                  <a:pt x="2961741" y="0"/>
                </a:lnTo>
                <a:lnTo>
                  <a:pt x="3023310" y="46041"/>
                </a:lnTo>
                <a:cubicBezTo>
                  <a:pt x="3497106" y="437052"/>
                  <a:pt x="3799103" y="1028796"/>
                  <a:pt x="3799103" y="1691074"/>
                </a:cubicBezTo>
                <a:cubicBezTo>
                  <a:pt x="3799103" y="2868458"/>
                  <a:pt x="2844644" y="3822917"/>
                  <a:pt x="1667260" y="3822917"/>
                </a:cubicBezTo>
                <a:cubicBezTo>
                  <a:pt x="1004982" y="3822917"/>
                  <a:pt x="413238" y="3520920"/>
                  <a:pt x="22227" y="3047124"/>
                </a:cubicBezTo>
                <a:lnTo>
                  <a:pt x="0" y="3017401"/>
                </a:lnTo>
                <a:lnTo>
                  <a:pt x="0" y="364747"/>
                </a:lnTo>
                <a:lnTo>
                  <a:pt x="22227" y="335024"/>
                </a:lnTo>
                <a:cubicBezTo>
                  <a:pt x="119980" y="216575"/>
                  <a:pt x="230278" y="108864"/>
                  <a:pt x="351088" y="139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24C076-5344-B145-8794-964D59EC9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100" y="389581"/>
            <a:ext cx="2629584" cy="2629584"/>
          </a:xfrm>
          <a:prstGeom prst="rect">
            <a:avLst/>
          </a:prstGeom>
        </p:spPr>
      </p:pic>
      <p:sp>
        <p:nvSpPr>
          <p:cNvPr id="30" name="Freeform 63">
            <a:extLst>
              <a:ext uri="{FF2B5EF4-FFF2-40B4-BE49-F238E27FC236}">
                <a16:creationId xmlns:a16="http://schemas.microsoft.com/office/drawing/2014/main" id="{F429BE5F-6DE0-4144-A557-3BE62DC2D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81589" y="2057400"/>
            <a:ext cx="4310411" cy="4800600"/>
          </a:xfrm>
          <a:custGeom>
            <a:avLst/>
            <a:gdLst>
              <a:gd name="connsiteX0" fmla="*/ 2631284 w 4180773"/>
              <a:gd name="connsiteY0" fmla="*/ 0 h 4656219"/>
              <a:gd name="connsiteX1" fmla="*/ 4102460 w 4180773"/>
              <a:gd name="connsiteY1" fmla="*/ 449382 h 4656219"/>
              <a:gd name="connsiteX2" fmla="*/ 4180773 w 4180773"/>
              <a:gd name="connsiteY2" fmla="*/ 507944 h 4656219"/>
              <a:gd name="connsiteX3" fmla="*/ 4180773 w 4180773"/>
              <a:gd name="connsiteY3" fmla="*/ 4656219 h 4656219"/>
              <a:gd name="connsiteX4" fmla="*/ 951501 w 4180773"/>
              <a:gd name="connsiteY4" fmla="*/ 4656219 h 4656219"/>
              <a:gd name="connsiteX5" fmla="*/ 770685 w 4180773"/>
              <a:gd name="connsiteY5" fmla="*/ 4491883 h 4656219"/>
              <a:gd name="connsiteX6" fmla="*/ 0 w 4180773"/>
              <a:gd name="connsiteY6" fmla="*/ 2631284 h 4656219"/>
              <a:gd name="connsiteX7" fmla="*/ 2631284 w 4180773"/>
              <a:gd name="connsiteY7" fmla="*/ 0 h 46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80773" h="4656219">
                <a:moveTo>
                  <a:pt x="2631284" y="0"/>
                </a:moveTo>
                <a:cubicBezTo>
                  <a:pt x="3176241" y="0"/>
                  <a:pt x="3682504" y="165666"/>
                  <a:pt x="4102460" y="449382"/>
                </a:cubicBezTo>
                <a:lnTo>
                  <a:pt x="4180773" y="507944"/>
                </a:lnTo>
                <a:lnTo>
                  <a:pt x="4180773" y="4656219"/>
                </a:lnTo>
                <a:lnTo>
                  <a:pt x="951501" y="4656219"/>
                </a:lnTo>
                <a:lnTo>
                  <a:pt x="770685" y="4491883"/>
                </a:lnTo>
                <a:cubicBezTo>
                  <a:pt x="294517" y="4015714"/>
                  <a:pt x="0" y="3357893"/>
                  <a:pt x="0" y="2631284"/>
                </a:cubicBezTo>
                <a:cubicBezTo>
                  <a:pt x="0" y="1178066"/>
                  <a:pt x="1178066" y="0"/>
                  <a:pt x="2631284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E1EFC02-FB03-4241-83C8-4FBA4CAD6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7624" y="0"/>
            <a:ext cx="3383280" cy="2942512"/>
          </a:xfrm>
          <a:custGeom>
            <a:avLst/>
            <a:gdLst>
              <a:gd name="connsiteX0" fmla="*/ 555657 w 3383280"/>
              <a:gd name="connsiteY0" fmla="*/ 0 h 2942512"/>
              <a:gd name="connsiteX1" fmla="*/ 2827623 w 3383280"/>
              <a:gd name="connsiteY1" fmla="*/ 0 h 2942512"/>
              <a:gd name="connsiteX2" fmla="*/ 2887810 w 3383280"/>
              <a:gd name="connsiteY2" fmla="*/ 54702 h 2942512"/>
              <a:gd name="connsiteX3" fmla="*/ 3383280 w 3383280"/>
              <a:gd name="connsiteY3" fmla="*/ 1250872 h 2942512"/>
              <a:gd name="connsiteX4" fmla="*/ 1691640 w 3383280"/>
              <a:gd name="connsiteY4" fmla="*/ 2942512 h 2942512"/>
              <a:gd name="connsiteX5" fmla="*/ 0 w 3383280"/>
              <a:gd name="connsiteY5" fmla="*/ 1250872 h 2942512"/>
              <a:gd name="connsiteX6" fmla="*/ 495470 w 3383280"/>
              <a:gd name="connsiteY6" fmla="*/ 54702 h 2942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3280" h="2942512">
                <a:moveTo>
                  <a:pt x="555657" y="0"/>
                </a:moveTo>
                <a:lnTo>
                  <a:pt x="2827623" y="0"/>
                </a:lnTo>
                <a:lnTo>
                  <a:pt x="2887810" y="54702"/>
                </a:lnTo>
                <a:cubicBezTo>
                  <a:pt x="3193937" y="360829"/>
                  <a:pt x="3383280" y="783739"/>
                  <a:pt x="3383280" y="1250872"/>
                </a:cubicBezTo>
                <a:cubicBezTo>
                  <a:pt x="3383280" y="2185139"/>
                  <a:pt x="2625907" y="2942512"/>
                  <a:pt x="1691640" y="2942512"/>
                </a:cubicBezTo>
                <a:cubicBezTo>
                  <a:pt x="757373" y="2942512"/>
                  <a:pt x="0" y="2185139"/>
                  <a:pt x="0" y="1250872"/>
                </a:cubicBezTo>
                <a:cubicBezTo>
                  <a:pt x="0" y="783739"/>
                  <a:pt x="189344" y="360829"/>
                  <a:pt x="495470" y="54702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CF24AF-8424-114D-BD7B-EDF7094D8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2725" y="388314"/>
            <a:ext cx="1893076" cy="1893076"/>
          </a:xfrm>
          <a:prstGeom prst="rect">
            <a:avLst/>
          </a:prstGeom>
        </p:spPr>
      </p:pic>
      <p:pic>
        <p:nvPicPr>
          <p:cNvPr id="5" name="Picture 4" descr="A picture containing table, drawing&#10;&#10;Description automatically generated">
            <a:extLst>
              <a:ext uri="{FF2B5EF4-FFF2-40B4-BE49-F238E27FC236}">
                <a16:creationId xmlns:a16="http://schemas.microsoft.com/office/drawing/2014/main" id="{AED1305D-84C3-D54F-880F-70257BC8BE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4899" y="3214928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936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F6CDC51-8D27-4BF4-AB33-7D5905E80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8905" y="3726"/>
            <a:ext cx="648309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FB90F3-DFB9-42D4-B851-120249962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4DBDA2-A00C-6B48-A6B7-F22CF8CD3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5145024" cy="145405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000000"/>
                </a:solidFill>
              </a:rPr>
              <a:t>Best resource for all conda commands</a:t>
            </a:r>
          </a:p>
        </p:txBody>
      </p:sp>
      <p:sp>
        <p:nvSpPr>
          <p:cNvPr id="14" name="Freeform 60">
            <a:extLst>
              <a:ext uri="{FF2B5EF4-FFF2-40B4-BE49-F238E27FC236}">
                <a16:creationId xmlns:a16="http://schemas.microsoft.com/office/drawing/2014/main" id="{DF4CE22F-8463-44F2-BE50-65D9B503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8720" y="0"/>
            <a:ext cx="3762182" cy="2258435"/>
          </a:xfrm>
          <a:custGeom>
            <a:avLst/>
            <a:gdLst>
              <a:gd name="connsiteX0" fmla="*/ 39946 w 3960192"/>
              <a:gd name="connsiteY0" fmla="*/ 0 h 2377300"/>
              <a:gd name="connsiteX1" fmla="*/ 3920247 w 3960192"/>
              <a:gd name="connsiteY1" fmla="*/ 0 h 2377300"/>
              <a:gd name="connsiteX2" fmla="*/ 3949969 w 3960192"/>
              <a:gd name="connsiteY2" fmla="*/ 194751 h 2377300"/>
              <a:gd name="connsiteX3" fmla="*/ 3960192 w 3960192"/>
              <a:gd name="connsiteY3" fmla="*/ 397204 h 2377300"/>
              <a:gd name="connsiteX4" fmla="*/ 1980096 w 3960192"/>
              <a:gd name="connsiteY4" fmla="*/ 2377300 h 2377300"/>
              <a:gd name="connsiteX5" fmla="*/ 0 w 3960192"/>
              <a:gd name="connsiteY5" fmla="*/ 397204 h 2377300"/>
              <a:gd name="connsiteX6" fmla="*/ 10224 w 3960192"/>
              <a:gd name="connsiteY6" fmla="*/ 194751 h 237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0192" h="2377300">
                <a:moveTo>
                  <a:pt x="39946" y="0"/>
                </a:moveTo>
                <a:lnTo>
                  <a:pt x="3920247" y="0"/>
                </a:lnTo>
                <a:lnTo>
                  <a:pt x="3949969" y="194751"/>
                </a:lnTo>
                <a:cubicBezTo>
                  <a:pt x="3956729" y="261316"/>
                  <a:pt x="3960192" y="328856"/>
                  <a:pt x="3960192" y="397204"/>
                </a:cubicBezTo>
                <a:cubicBezTo>
                  <a:pt x="3960192" y="1490781"/>
                  <a:pt x="3073673" y="2377300"/>
                  <a:pt x="1980096" y="2377300"/>
                </a:cubicBezTo>
                <a:cubicBezTo>
                  <a:pt x="886519" y="2377300"/>
                  <a:pt x="0" y="1490781"/>
                  <a:pt x="0" y="397204"/>
                </a:cubicBezTo>
                <a:cubicBezTo>
                  <a:pt x="0" y="328856"/>
                  <a:pt x="3463" y="261316"/>
                  <a:pt x="10224" y="194751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90D689F6-DAFD-6949-B60C-2339C2D0E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819" y="266436"/>
            <a:ext cx="1895983" cy="13668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203AD-6CA0-BC47-8E2C-4590048AE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5145024" cy="3639289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Refer to the documentation at:</a:t>
            </a:r>
          </a:p>
          <a:p>
            <a:pPr lvl="1"/>
            <a:r>
              <a:rPr lang="en-GB" sz="2000">
                <a:solidFill>
                  <a:srgbClr val="000000"/>
                </a:solidFill>
                <a:hlinkClick r:id="rId4"/>
              </a:rPr>
              <a:t>https://docs.conda.io/projects/conda/en/latest/user-guide/tasks/manage-environments.html</a:t>
            </a:r>
            <a:endParaRPr lang="en-US" sz="2000">
              <a:solidFill>
                <a:srgbClr val="000000"/>
              </a:solidFill>
            </a:endParaRPr>
          </a:p>
        </p:txBody>
      </p:sp>
      <p:sp>
        <p:nvSpPr>
          <p:cNvPr id="16" name="Freeform 67">
            <a:extLst>
              <a:ext uri="{FF2B5EF4-FFF2-40B4-BE49-F238E27FC236}">
                <a16:creationId xmlns:a16="http://schemas.microsoft.com/office/drawing/2014/main" id="{3FA1383B-2709-4E36-8FF8-7A737213B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7503" y="3006774"/>
            <a:ext cx="4734497" cy="3851226"/>
          </a:xfrm>
          <a:custGeom>
            <a:avLst/>
            <a:gdLst>
              <a:gd name="connsiteX0" fmla="*/ 2718646 w 4647408"/>
              <a:gd name="connsiteY0" fmla="*/ 0 h 3780384"/>
              <a:gd name="connsiteX1" fmla="*/ 4641019 w 4647408"/>
              <a:gd name="connsiteY1" fmla="*/ 796273 h 3780384"/>
              <a:gd name="connsiteX2" fmla="*/ 4647408 w 4647408"/>
              <a:gd name="connsiteY2" fmla="*/ 803303 h 3780384"/>
              <a:gd name="connsiteX3" fmla="*/ 4647408 w 4647408"/>
              <a:gd name="connsiteY3" fmla="*/ 3780384 h 3780384"/>
              <a:gd name="connsiteX4" fmla="*/ 215340 w 4647408"/>
              <a:gd name="connsiteY4" fmla="*/ 3780384 h 3780384"/>
              <a:gd name="connsiteX5" fmla="*/ 213645 w 4647408"/>
              <a:gd name="connsiteY5" fmla="*/ 3776866 h 3780384"/>
              <a:gd name="connsiteX6" fmla="*/ 0 w 4647408"/>
              <a:gd name="connsiteY6" fmla="*/ 2718646 h 3780384"/>
              <a:gd name="connsiteX7" fmla="*/ 2718646 w 4647408"/>
              <a:gd name="connsiteY7" fmla="*/ 0 h 3780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47408" h="3780384">
                <a:moveTo>
                  <a:pt x="2718646" y="0"/>
                </a:moveTo>
                <a:cubicBezTo>
                  <a:pt x="3469379" y="0"/>
                  <a:pt x="4149041" y="304295"/>
                  <a:pt x="4641019" y="796273"/>
                </a:cubicBezTo>
                <a:lnTo>
                  <a:pt x="4647408" y="803303"/>
                </a:lnTo>
                <a:lnTo>
                  <a:pt x="4647408" y="3780384"/>
                </a:lnTo>
                <a:lnTo>
                  <a:pt x="215340" y="3780384"/>
                </a:lnTo>
                <a:lnTo>
                  <a:pt x="213645" y="3776866"/>
                </a:lnTo>
                <a:cubicBezTo>
                  <a:pt x="76074" y="3451612"/>
                  <a:pt x="0" y="3094013"/>
                  <a:pt x="0" y="2718646"/>
                </a:cubicBezTo>
                <a:cubicBezTo>
                  <a:pt x="0" y="1217179"/>
                  <a:pt x="1217179" y="0"/>
                  <a:pt x="271864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5DA0D8-9B91-124C-B4EA-D44DC8C5B8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2423" y="3989614"/>
            <a:ext cx="2548155" cy="254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08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B063-508A-6A4E-B75A-F6012BDE6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/>
              <a:t>Creating an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25CAD-743D-6044-B92A-8021D4C56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A new environment is made by using the </a:t>
            </a:r>
            <a:r>
              <a:rPr lang="en-US" sz="2000" dirty="0">
                <a:latin typeface="Andale Mono" panose="020B0509000000000004" pitchFamily="49" charset="0"/>
              </a:rPr>
              <a:t>conda create</a:t>
            </a:r>
            <a:r>
              <a:rPr lang="en-US" sz="2000" dirty="0"/>
              <a:t> command</a:t>
            </a:r>
          </a:p>
          <a:p>
            <a:r>
              <a:rPr lang="en-US" sz="2000" dirty="0"/>
              <a:t>In this, you can specify the version of Python – and the name of the environment you wish to create</a:t>
            </a:r>
          </a:p>
          <a:p>
            <a:r>
              <a:rPr lang="en-US" sz="2000" dirty="0"/>
              <a:t>A summary of what will be installed is given to you</a:t>
            </a:r>
          </a:p>
          <a:p>
            <a:r>
              <a:rPr lang="en-US" sz="2000" dirty="0"/>
              <a:t>To proceed – press </a:t>
            </a:r>
            <a:r>
              <a:rPr lang="en-US" sz="2000" dirty="0">
                <a:latin typeface="Andale Mono" panose="020B0509000000000004" pitchFamily="49" charset="0"/>
              </a:rPr>
              <a:t>y</a:t>
            </a:r>
            <a:endParaRPr lang="en-US" sz="2000" dirty="0"/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80DBAC90-3D1F-9C47-BFC7-1D4B1022B2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3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A74F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685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A3A75A-C686-4946-B59A-21803D119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68546" cy="14540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Note the output screen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94AA6D-A8FA-CF4B-B319-4103FA453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349" y="1905708"/>
            <a:ext cx="3661831" cy="306678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B6D5F-CCD9-654F-B8CA-5BC070E30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This is </a:t>
            </a:r>
            <a:r>
              <a:rPr lang="en-US" sz="2000" b="1">
                <a:solidFill>
                  <a:srgbClr val="000000"/>
                </a:solidFill>
              </a:rPr>
              <a:t>Very Important </a:t>
            </a:r>
            <a:r>
              <a:rPr lang="en-US" sz="2000">
                <a:solidFill>
                  <a:srgbClr val="000000"/>
                </a:solidFill>
              </a:rPr>
              <a:t>for you to remember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You </a:t>
            </a:r>
            <a:r>
              <a:rPr lang="en-US" sz="2000" b="1">
                <a:solidFill>
                  <a:srgbClr val="000000"/>
                </a:solidFill>
              </a:rPr>
              <a:t>must </a:t>
            </a:r>
            <a:r>
              <a:rPr lang="en-US" sz="2000">
                <a:solidFill>
                  <a:srgbClr val="000000"/>
                </a:solidFill>
              </a:rPr>
              <a:t>move into this environment in order to install material into it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You </a:t>
            </a:r>
            <a:r>
              <a:rPr lang="en-US" sz="2000" b="1">
                <a:solidFill>
                  <a:srgbClr val="000000"/>
                </a:solidFill>
              </a:rPr>
              <a:t>will </a:t>
            </a:r>
            <a:r>
              <a:rPr lang="en-US" sz="2000">
                <a:solidFill>
                  <a:srgbClr val="000000"/>
                </a:solidFill>
              </a:rPr>
              <a:t>make this mistake periodically for the rest of your career!</a:t>
            </a:r>
            <a:endParaRPr lang="en-US" sz="2000" b="1">
              <a:solidFill>
                <a:srgbClr val="000000"/>
              </a:solidFill>
            </a:endParaRPr>
          </a:p>
          <a:p>
            <a:r>
              <a:rPr lang="en-US" sz="2000">
                <a:solidFill>
                  <a:srgbClr val="000000"/>
                </a:solidFill>
              </a:rPr>
              <a:t>Note the following:</a:t>
            </a:r>
          </a:p>
          <a:p>
            <a:pPr lvl="1"/>
            <a:r>
              <a:rPr lang="en-US" sz="2000">
                <a:solidFill>
                  <a:srgbClr val="000000"/>
                </a:solidFill>
                <a:latin typeface="Andale Mono" panose="020B0509000000000004" pitchFamily="49" charset="0"/>
              </a:rPr>
              <a:t>activate</a:t>
            </a:r>
          </a:p>
          <a:p>
            <a:pPr lvl="1"/>
            <a:r>
              <a:rPr lang="en-US" sz="2000">
                <a:solidFill>
                  <a:srgbClr val="000000"/>
                </a:solidFill>
                <a:latin typeface="Andale Mono" panose="020B0509000000000004" pitchFamily="49" charset="0"/>
              </a:rPr>
              <a:t>deactivate</a:t>
            </a:r>
          </a:p>
        </p:txBody>
      </p:sp>
    </p:spTree>
    <p:extLst>
      <p:ext uri="{BB962C8B-B14F-4D97-AF65-F5344CB8AC3E}">
        <p14:creationId xmlns:p14="http://schemas.microsoft.com/office/powerpoint/2010/main" val="76690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D7675-E9FE-6E45-9B39-1E1289CC7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50397"/>
            <a:ext cx="9603274" cy="1012662"/>
          </a:xfrm>
        </p:spPr>
        <p:txBody>
          <a:bodyPr anchor="b">
            <a:normAutofit/>
          </a:bodyPr>
          <a:lstStyle/>
          <a:p>
            <a:r>
              <a:rPr lang="en-US" sz="3100"/>
              <a:t>Location of Python Binary after activating environment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45863A0-0EBC-4C9B-958B-06AD3E75B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81807" y="2056720"/>
            <a:ext cx="947304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A65EF-78B9-834E-AD7D-68D777814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2150379"/>
            <a:ext cx="9603274" cy="586499"/>
          </a:xfrm>
        </p:spPr>
        <p:txBody>
          <a:bodyPr>
            <a:noAutofit/>
          </a:bodyPr>
          <a:lstStyle/>
          <a:p>
            <a:r>
              <a:rPr lang="en-US" sz="1800" dirty="0"/>
              <a:t>With my terminal setup – it shows that the environment is activated</a:t>
            </a:r>
          </a:p>
          <a:p>
            <a:r>
              <a:rPr lang="en-US" sz="1800" dirty="0"/>
              <a:t>Using the </a:t>
            </a:r>
            <a:r>
              <a:rPr lang="en-US" sz="1800" dirty="0">
                <a:latin typeface="Andale Mono" panose="020B0509000000000004" pitchFamily="49" charset="0"/>
              </a:rPr>
              <a:t>which</a:t>
            </a:r>
            <a:r>
              <a:rPr lang="en-US" sz="1800" dirty="0"/>
              <a:t> command – we can now see where the Python binary is located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73B4B42D-0A5F-9A4C-9D55-C0245327E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8" y="2999870"/>
            <a:ext cx="8308624" cy="280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39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4FEBD-8CD4-FC4A-ACBA-01A854DAF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50397"/>
            <a:ext cx="9603274" cy="1012662"/>
          </a:xfrm>
        </p:spPr>
        <p:txBody>
          <a:bodyPr anchor="b">
            <a:normAutofit/>
          </a:bodyPr>
          <a:lstStyle/>
          <a:p>
            <a:r>
              <a:rPr lang="en-US" sz="4000" dirty="0"/>
              <a:t>Just the minimum package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45863A0-0EBC-4C9B-958B-06AD3E75B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81807" y="2056720"/>
            <a:ext cx="947304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D69AA-9757-F442-9E8E-3B4DEE753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2150379"/>
            <a:ext cx="9603274" cy="586499"/>
          </a:xfrm>
        </p:spPr>
        <p:txBody>
          <a:bodyPr>
            <a:noAutofit/>
          </a:bodyPr>
          <a:lstStyle/>
          <a:p>
            <a:r>
              <a:rPr lang="en-US" sz="1800" dirty="0"/>
              <a:t>Think of this as a fresh Python installation</a:t>
            </a:r>
          </a:p>
          <a:p>
            <a:r>
              <a:rPr lang="en-US" sz="1800" dirty="0"/>
              <a:t>We don’t yet have what is needed for a data science project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92173B3-94BD-F84D-BC29-F913A4D29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8" y="2999870"/>
            <a:ext cx="8562319" cy="280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941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52630-0EE0-964D-8B2C-E6F81566D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Installing </a:t>
            </a:r>
            <a:r>
              <a:rPr lang="en-US" dirty="0" err="1"/>
              <a:t>numpy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B546B-507B-7F40-A8BB-604C1C2D9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/>
              <a:t>This is done using the simple command: </a:t>
            </a:r>
            <a:r>
              <a:rPr lang="en-US" sz="2400" dirty="0">
                <a:latin typeface="Andale Mono" panose="020B0509000000000004" pitchFamily="49" charset="0"/>
              </a:rPr>
              <a:t>conda install </a:t>
            </a:r>
            <a:r>
              <a:rPr lang="en-US" sz="2400" dirty="0" err="1">
                <a:latin typeface="Andale Mono" panose="020B0509000000000004" pitchFamily="49" charset="0"/>
              </a:rPr>
              <a:t>numpy</a:t>
            </a:r>
            <a:endParaRPr lang="en-US" sz="2400" dirty="0">
              <a:latin typeface="Andale Mono" panose="020B0509000000000004" pitchFamily="49" charset="0"/>
            </a:endParaRP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9E8AB5CF-1EB9-5B49-94D9-21C292158F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5" r="7465" b="-2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86650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1C235-0F94-A84D-8508-127D100A4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50397"/>
            <a:ext cx="9603274" cy="1012662"/>
          </a:xfrm>
        </p:spPr>
        <p:txBody>
          <a:bodyPr anchor="b">
            <a:normAutofit/>
          </a:bodyPr>
          <a:lstStyle/>
          <a:p>
            <a:r>
              <a:rPr lang="en-US" sz="4000"/>
              <a:t>Be kind to yourself!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5863A0-0EBC-4C9B-958B-06AD3E75B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81807" y="2056720"/>
            <a:ext cx="947304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4FC50-15C1-D043-A659-BC29F18E1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2150379"/>
            <a:ext cx="9603274" cy="1012662"/>
          </a:xfrm>
        </p:spPr>
        <p:txBody>
          <a:bodyPr>
            <a:noAutofit/>
          </a:bodyPr>
          <a:lstStyle/>
          <a:p>
            <a:r>
              <a:rPr lang="en-US" sz="1800" dirty="0"/>
              <a:t>Just make a habit of doing:</a:t>
            </a:r>
          </a:p>
          <a:p>
            <a:pPr lvl="1"/>
            <a:r>
              <a:rPr lang="en-US" sz="1600" dirty="0">
                <a:latin typeface="Andale Mono" panose="020B0509000000000004" pitchFamily="49" charset="0"/>
              </a:rPr>
              <a:t>conda install </a:t>
            </a:r>
            <a:r>
              <a:rPr lang="en-US" sz="1600" dirty="0" err="1">
                <a:latin typeface="Andale Mono" panose="020B0509000000000004" pitchFamily="49" charset="0"/>
              </a:rPr>
              <a:t>ipython</a:t>
            </a:r>
            <a:endParaRPr lang="en-US" sz="1600" dirty="0">
              <a:latin typeface="Andale Mono" panose="020B0509000000000004" pitchFamily="49" charset="0"/>
            </a:endParaRPr>
          </a:p>
          <a:p>
            <a:r>
              <a:rPr lang="en-US" sz="1800" dirty="0"/>
              <a:t>We can also see that </a:t>
            </a:r>
            <a:r>
              <a:rPr lang="en-US" sz="1800" dirty="0" err="1"/>
              <a:t>numpy</a:t>
            </a:r>
            <a:r>
              <a:rPr lang="en-US" sz="1800" dirty="0"/>
              <a:t> has been installed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5" name="Picture 4" descr="Screen of a cell phone&#10;&#10;Description automatically generated">
            <a:extLst>
              <a:ext uri="{FF2B5EF4-FFF2-40B4-BE49-F238E27FC236}">
                <a16:creationId xmlns:a16="http://schemas.microsoft.com/office/drawing/2014/main" id="{CB71F7C7-9A92-6146-A717-4D8CE65F9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8" y="3243710"/>
            <a:ext cx="6966855" cy="280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99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C3F68-C181-ED44-BEE1-8B2DA1AE0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Installing a specific 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5975D-AF69-4E4B-BF7C-939AA6D75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40808" cy="4351338"/>
          </a:xfrm>
        </p:spPr>
        <p:txBody>
          <a:bodyPr>
            <a:normAutofit/>
          </a:bodyPr>
          <a:lstStyle/>
          <a:p>
            <a:r>
              <a:rPr lang="en-US" sz="2000" dirty="0"/>
              <a:t>Due to dependency problems, you might have to use earlier versions of packages</a:t>
            </a:r>
          </a:p>
          <a:p>
            <a:pPr lvl="1"/>
            <a:r>
              <a:rPr lang="en-US" sz="1600" dirty="0"/>
              <a:t>This is where using an isolated environment really comes into its own</a:t>
            </a:r>
          </a:p>
          <a:p>
            <a:r>
              <a:rPr lang="en-US" sz="2000" dirty="0"/>
              <a:t>This is done with the following command:</a:t>
            </a:r>
          </a:p>
          <a:p>
            <a:pPr lvl="1"/>
            <a:r>
              <a:rPr lang="en-US" sz="1400" dirty="0">
                <a:latin typeface="Andale Mono" panose="020B0509000000000004" pitchFamily="49" charset="0"/>
              </a:rPr>
              <a:t>conda install &lt;package&gt;=&lt;version&gt;</a:t>
            </a:r>
          </a:p>
          <a:p>
            <a:r>
              <a:rPr lang="en-US" sz="2000" dirty="0"/>
              <a:t>Here, we install a version of </a:t>
            </a:r>
            <a:r>
              <a:rPr lang="en-US" sz="2000" dirty="0" err="1"/>
              <a:t>scikit</a:t>
            </a:r>
            <a:r>
              <a:rPr lang="en-US" sz="2000" dirty="0"/>
              <a:t>-learn that is not the latest stable version</a:t>
            </a:r>
          </a:p>
          <a:p>
            <a:pPr lvl="1"/>
            <a:r>
              <a:rPr lang="en-US" sz="1600" dirty="0"/>
              <a:t>This was due to a genuine problem I was having using the latest version of </a:t>
            </a:r>
            <a:r>
              <a:rPr lang="en-US" sz="1600" dirty="0" err="1"/>
              <a:t>scikit</a:t>
            </a:r>
            <a:r>
              <a:rPr lang="en-US" sz="1600" dirty="0"/>
              <a:t>-learn with the ‘</a:t>
            </a:r>
            <a:r>
              <a:rPr lang="en-US" sz="1600" dirty="0" err="1"/>
              <a:t>yellowbrick</a:t>
            </a:r>
            <a:r>
              <a:rPr lang="en-US" sz="1600" dirty="0"/>
              <a:t>’ library</a:t>
            </a:r>
          </a:p>
          <a:p>
            <a:pPr lvl="1"/>
            <a:r>
              <a:rPr lang="en-US" sz="1600" dirty="0"/>
              <a:t>This shows that this is not just a ‘token’ example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59313C-71FB-D44D-AB8D-B2DF9B692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96" b="-2"/>
          <a:stretch/>
        </p:blipFill>
        <p:spPr>
          <a:xfrm>
            <a:off x="6010656" y="1904282"/>
            <a:ext cx="5343144" cy="366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17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D8E67F2-F753-4E06-8229-4970A6725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83095" cy="6854272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E1BDFD-564B-44A4-841A-50D6A8E75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2E7F7C-CA67-AC48-B1F3-94D082CF5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5996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000000"/>
                </a:solidFill>
              </a:rPr>
              <a:t>Thanks for listening</a:t>
            </a:r>
          </a:p>
        </p:txBody>
      </p:sp>
      <p:sp>
        <p:nvSpPr>
          <p:cNvPr id="14" name="Freeform 60">
            <a:extLst>
              <a:ext uri="{FF2B5EF4-FFF2-40B4-BE49-F238E27FC236}">
                <a16:creationId xmlns:a16="http://schemas.microsoft.com/office/drawing/2014/main" id="{007B8288-68CC-4847-8419-CF535B6B7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3882" y="0"/>
            <a:ext cx="3880988" cy="2206512"/>
          </a:xfrm>
          <a:custGeom>
            <a:avLst/>
            <a:gdLst>
              <a:gd name="connsiteX0" fmla="*/ 20753 w 3960193"/>
              <a:gd name="connsiteY0" fmla="*/ 0 h 2251543"/>
              <a:gd name="connsiteX1" fmla="*/ 3939440 w 3960193"/>
              <a:gd name="connsiteY1" fmla="*/ 0 h 2251543"/>
              <a:gd name="connsiteX2" fmla="*/ 3949969 w 3960193"/>
              <a:gd name="connsiteY2" fmla="*/ 68994 h 2251543"/>
              <a:gd name="connsiteX3" fmla="*/ 3960193 w 3960193"/>
              <a:gd name="connsiteY3" fmla="*/ 271447 h 2251543"/>
              <a:gd name="connsiteX4" fmla="*/ 1980096 w 3960193"/>
              <a:gd name="connsiteY4" fmla="*/ 2251543 h 2251543"/>
              <a:gd name="connsiteX5" fmla="*/ 0 w 3960193"/>
              <a:gd name="connsiteY5" fmla="*/ 271447 h 2251543"/>
              <a:gd name="connsiteX6" fmla="*/ 10224 w 3960193"/>
              <a:gd name="connsiteY6" fmla="*/ 68994 h 225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0193" h="2251543">
                <a:moveTo>
                  <a:pt x="20753" y="0"/>
                </a:moveTo>
                <a:lnTo>
                  <a:pt x="3939440" y="0"/>
                </a:lnTo>
                <a:lnTo>
                  <a:pt x="3949969" y="68994"/>
                </a:lnTo>
                <a:cubicBezTo>
                  <a:pt x="3956730" y="135559"/>
                  <a:pt x="3960193" y="203099"/>
                  <a:pt x="3960193" y="271447"/>
                </a:cubicBezTo>
                <a:cubicBezTo>
                  <a:pt x="3960193" y="1365024"/>
                  <a:pt x="3073674" y="2251543"/>
                  <a:pt x="1980096" y="2251543"/>
                </a:cubicBezTo>
                <a:cubicBezTo>
                  <a:pt x="886519" y="2251543"/>
                  <a:pt x="0" y="1365024"/>
                  <a:pt x="0" y="271447"/>
                </a:cubicBezTo>
                <a:cubicBezTo>
                  <a:pt x="0" y="203099"/>
                  <a:pt x="3463" y="135559"/>
                  <a:pt x="10224" y="68994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picture containing table, drawing&#10;&#10;Description automatically generated">
            <a:extLst>
              <a:ext uri="{FF2B5EF4-FFF2-40B4-BE49-F238E27FC236}">
                <a16:creationId xmlns:a16="http://schemas.microsoft.com/office/drawing/2014/main" id="{76C30737-00C4-5744-9014-28BCE00D6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7483" y="213398"/>
            <a:ext cx="1360715" cy="1360715"/>
          </a:xfrm>
          <a:prstGeom prst="rect">
            <a:avLst/>
          </a:prstGeom>
        </p:spPr>
      </p:pic>
      <p:sp>
        <p:nvSpPr>
          <p:cNvPr id="21" name="Freeform 68">
            <a:extLst>
              <a:ext uri="{FF2B5EF4-FFF2-40B4-BE49-F238E27FC236}">
                <a16:creationId xmlns:a16="http://schemas.microsoft.com/office/drawing/2014/main" id="{32BA8EA8-C1B6-4309-B674-F9F399B962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12701"/>
            <a:ext cx="4942589" cy="3945299"/>
          </a:xfrm>
          <a:custGeom>
            <a:avLst/>
            <a:gdLst>
              <a:gd name="connsiteX0" fmla="*/ 2223943 w 4942589"/>
              <a:gd name="connsiteY0" fmla="*/ 0 h 3945299"/>
              <a:gd name="connsiteX1" fmla="*/ 4942589 w 4942589"/>
              <a:gd name="connsiteY1" fmla="*/ 2718646 h 3945299"/>
              <a:gd name="connsiteX2" fmla="*/ 4728945 w 4942589"/>
              <a:gd name="connsiteY2" fmla="*/ 3776866 h 3945299"/>
              <a:gd name="connsiteX3" fmla="*/ 4647806 w 4942589"/>
              <a:gd name="connsiteY3" fmla="*/ 3945299 h 3945299"/>
              <a:gd name="connsiteX4" fmla="*/ 0 w 4942589"/>
              <a:gd name="connsiteY4" fmla="*/ 3945299 h 3945299"/>
              <a:gd name="connsiteX5" fmla="*/ 0 w 4942589"/>
              <a:gd name="connsiteY5" fmla="*/ 1157971 h 3945299"/>
              <a:gd name="connsiteX6" fmla="*/ 126104 w 4942589"/>
              <a:gd name="connsiteY6" fmla="*/ 989335 h 3945299"/>
              <a:gd name="connsiteX7" fmla="*/ 2223943 w 4942589"/>
              <a:gd name="connsiteY7" fmla="*/ 0 h 3945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2589" h="3945299">
                <a:moveTo>
                  <a:pt x="2223943" y="0"/>
                </a:moveTo>
                <a:cubicBezTo>
                  <a:pt x="3725410" y="0"/>
                  <a:pt x="4942589" y="1217179"/>
                  <a:pt x="4942589" y="2718646"/>
                </a:cubicBezTo>
                <a:cubicBezTo>
                  <a:pt x="4942589" y="3094013"/>
                  <a:pt x="4866516" y="3451612"/>
                  <a:pt x="4728945" y="3776866"/>
                </a:cubicBezTo>
                <a:lnTo>
                  <a:pt x="4647806" y="3945299"/>
                </a:lnTo>
                <a:lnTo>
                  <a:pt x="0" y="3945299"/>
                </a:lnTo>
                <a:lnTo>
                  <a:pt x="0" y="1157971"/>
                </a:lnTo>
                <a:lnTo>
                  <a:pt x="126104" y="989335"/>
                </a:lnTo>
                <a:cubicBezTo>
                  <a:pt x="624744" y="385123"/>
                  <a:pt x="1379368" y="0"/>
                  <a:pt x="2223943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7A9BEC-BCDA-D04C-8B8D-38EB0E518B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676" y="3875314"/>
            <a:ext cx="2283216" cy="267042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56885-0398-C34D-A225-76EDBE9B3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If anyone has any issues – either contact us</a:t>
            </a:r>
          </a:p>
          <a:p>
            <a:r>
              <a:rPr lang="en-US" sz="2000">
                <a:solidFill>
                  <a:srgbClr val="000000"/>
                </a:solidFill>
              </a:rPr>
              <a:t>We can help to do this in person in a social meetup as soon as the lockdown is relaxed</a:t>
            </a:r>
          </a:p>
        </p:txBody>
      </p:sp>
    </p:spTree>
    <p:extLst>
      <p:ext uri="{BB962C8B-B14F-4D97-AF65-F5344CB8AC3E}">
        <p14:creationId xmlns:p14="http://schemas.microsoft.com/office/powerpoint/2010/main" val="2073129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125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0267D6-2102-4D43-9A60-C97E5DBBA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40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Outline of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56DF6-A321-DA42-AC82-A422D0056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809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What is (Ana)conda?</a:t>
            </a:r>
          </a:p>
          <a:p>
            <a:r>
              <a:rPr lang="en-US" sz="2000" dirty="0">
                <a:solidFill>
                  <a:srgbClr val="000000"/>
                </a:solidFill>
              </a:rPr>
              <a:t>What is a ‘package manager’?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How can we install all of the packages that we need?</a:t>
            </a:r>
          </a:p>
          <a:p>
            <a:r>
              <a:rPr lang="en-US" sz="2000" dirty="0">
                <a:solidFill>
                  <a:srgbClr val="000000"/>
                </a:solidFill>
              </a:rPr>
              <a:t>What is a conda environment?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Why do we need to use environments?</a:t>
            </a:r>
          </a:p>
          <a:p>
            <a:r>
              <a:rPr lang="en-US" sz="2000" dirty="0">
                <a:solidFill>
                  <a:srgbClr val="000000"/>
                </a:solidFill>
              </a:rPr>
              <a:t>How does conda differ from other package managers?</a:t>
            </a:r>
          </a:p>
          <a:p>
            <a:r>
              <a:rPr lang="en-US" sz="2000" dirty="0">
                <a:solidFill>
                  <a:srgbClr val="000000"/>
                </a:solidFill>
              </a:rPr>
              <a:t>Live demonstration of installation procedure – with command line tutorial</a:t>
            </a:r>
          </a:p>
          <a:p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191562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174402-88BB-C146-951E-D48B58A76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00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FC31B7-8460-034B-97C2-903B11C46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Anaconda distribution</a:t>
            </a:r>
          </a:p>
        </p:txBody>
      </p:sp>
      <p:sp>
        <p:nvSpPr>
          <p:cNvPr id="22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6"/>
                </a:gs>
                <a:gs pos="23000">
                  <a:schemeClr val="accent6"/>
                </a:gs>
                <a:gs pos="8300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70CE2F-639C-554C-8744-58A4E1968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349" y="2523642"/>
            <a:ext cx="3661831" cy="183091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AD16A-4568-0243-AF04-FD72FA681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GB" sz="1700" dirty="0">
                <a:solidFill>
                  <a:srgbClr val="000000"/>
                </a:solidFill>
                <a:hlinkClick r:id="rId4"/>
              </a:rPr>
              <a:t>https://www.anaconda.com/</a:t>
            </a:r>
            <a:endParaRPr lang="en-US" sz="1700" dirty="0">
              <a:solidFill>
                <a:srgbClr val="000000"/>
              </a:solidFill>
            </a:endParaRPr>
          </a:p>
          <a:p>
            <a:r>
              <a:rPr lang="en-US" sz="1700" dirty="0">
                <a:solidFill>
                  <a:srgbClr val="000000"/>
                </a:solidFill>
              </a:rPr>
              <a:t>Full data science platform for both individuals and enterprise teams</a:t>
            </a:r>
          </a:p>
          <a:p>
            <a:r>
              <a:rPr lang="en-US" sz="1700" dirty="0">
                <a:solidFill>
                  <a:srgbClr val="000000"/>
                </a:solidFill>
              </a:rPr>
              <a:t>Not just focused on Python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</a:rPr>
              <a:t>Also uses R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</a:rPr>
              <a:t>But Python is the topic of this presentation</a:t>
            </a:r>
          </a:p>
          <a:p>
            <a:r>
              <a:rPr lang="en-US" sz="1700" dirty="0">
                <a:solidFill>
                  <a:srgbClr val="000000"/>
                </a:solidFill>
              </a:rPr>
              <a:t>How I think of it: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</a:rPr>
              <a:t>A framework to install all the software I need for projects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</a:rPr>
              <a:t>How to keep this isolated from other software dependencies</a:t>
            </a:r>
          </a:p>
        </p:txBody>
      </p:sp>
    </p:spTree>
    <p:extLst>
      <p:ext uri="{BB962C8B-B14F-4D97-AF65-F5344CB8AC3E}">
        <p14:creationId xmlns:p14="http://schemas.microsoft.com/office/powerpoint/2010/main" val="3071070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B582A4-99E4-554E-8821-8DC4981AA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Full version vs miniconda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A7900B-4CEF-D84D-B010-ED9D385A7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3A40E-7A14-5B40-99FF-EBBDBC3066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rgbClr val="000000"/>
                </a:solidFill>
              </a:rPr>
              <a:t>Two main versions: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</a:rPr>
              <a:t>Anaconda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</a:rPr>
              <a:t>Miniconda</a:t>
            </a:r>
          </a:p>
          <a:p>
            <a:r>
              <a:rPr lang="en-US" sz="1700" dirty="0">
                <a:solidFill>
                  <a:srgbClr val="000000"/>
                </a:solidFill>
              </a:rPr>
              <a:t>Anaconda includes a full GUI called the ‘Navigator’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</a:rPr>
              <a:t>Use a point and click interface to create environments and install packages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</a:rPr>
              <a:t>Easy to learn – but a large install</a:t>
            </a:r>
          </a:p>
          <a:p>
            <a:r>
              <a:rPr lang="en-US" sz="1700" dirty="0">
                <a:solidFill>
                  <a:srgbClr val="000000"/>
                </a:solidFill>
              </a:rPr>
              <a:t>Miniconda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</a:rPr>
              <a:t>Everything done via the command line</a:t>
            </a:r>
          </a:p>
          <a:p>
            <a:pPr lvl="1"/>
            <a:r>
              <a:rPr lang="en-US" sz="1700" i="1" dirty="0">
                <a:solidFill>
                  <a:srgbClr val="000000"/>
                </a:solidFill>
              </a:rPr>
              <a:t>Much </a:t>
            </a:r>
            <a:r>
              <a:rPr lang="en-US" sz="1700" dirty="0">
                <a:solidFill>
                  <a:srgbClr val="000000"/>
                </a:solidFill>
              </a:rPr>
              <a:t>smaller installation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</a:rPr>
              <a:t>Most online material will </a:t>
            </a:r>
            <a:r>
              <a:rPr lang="en-US" sz="1700">
                <a:solidFill>
                  <a:srgbClr val="000000"/>
                </a:solidFill>
              </a:rPr>
              <a:t>always use command </a:t>
            </a:r>
            <a:r>
              <a:rPr lang="en-US" sz="1700" dirty="0">
                <a:solidFill>
                  <a:srgbClr val="000000"/>
                </a:solidFill>
              </a:rPr>
              <a:t>line solutions</a:t>
            </a:r>
          </a:p>
        </p:txBody>
      </p:sp>
    </p:spTree>
    <p:extLst>
      <p:ext uri="{BB962C8B-B14F-4D97-AF65-F5344CB8AC3E}">
        <p14:creationId xmlns:p14="http://schemas.microsoft.com/office/powerpoint/2010/main" val="726114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0C568-ABBE-7B41-8DEC-76ADD01C3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 dirty="0"/>
              <a:t>Blog article by Jake VanderPlas – Pythonic Perambulations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894AA-118A-F64E-BBDA-3EBA0E6DE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1700" b="1" dirty="0"/>
              <a:t>Conda: Myths and Misconceptions</a:t>
            </a:r>
          </a:p>
          <a:p>
            <a:pPr lvl="1"/>
            <a:r>
              <a:rPr lang="en-GB" sz="1700" dirty="0">
                <a:hlinkClick r:id="rId2"/>
              </a:rPr>
              <a:t>https://jakevdp.github.io/blog/2016/08/25/conda-myths-and-misconceptions/</a:t>
            </a:r>
            <a:endParaRPr lang="en-GB" sz="1700" dirty="0"/>
          </a:p>
          <a:p>
            <a:r>
              <a:rPr lang="en-GB" sz="1700" dirty="0"/>
              <a:t>Ana/Mini-conda is a </a:t>
            </a:r>
            <a:r>
              <a:rPr lang="en-GB" sz="1700" b="1" dirty="0"/>
              <a:t>Distribution</a:t>
            </a:r>
          </a:p>
          <a:p>
            <a:pPr lvl="1"/>
            <a:r>
              <a:rPr lang="en-GB" sz="1700" b="1" dirty="0"/>
              <a:t>“</a:t>
            </a:r>
            <a:r>
              <a:rPr lang="en-GB" sz="1700" dirty="0"/>
              <a:t>A </a:t>
            </a:r>
            <a:r>
              <a:rPr lang="en-GB" sz="1700" i="1" dirty="0"/>
              <a:t>software distribution</a:t>
            </a:r>
            <a:r>
              <a:rPr lang="en-GB" sz="1700" dirty="0"/>
              <a:t> is a pre-built and pre-configured collection of packages that can be installed and used on a system”</a:t>
            </a:r>
          </a:p>
          <a:p>
            <a:r>
              <a:rPr lang="en-GB" sz="1700" dirty="0"/>
              <a:t>Conda is a </a:t>
            </a:r>
            <a:r>
              <a:rPr lang="en-GB" sz="1700" b="1" dirty="0"/>
              <a:t>Package-Manager</a:t>
            </a:r>
          </a:p>
          <a:p>
            <a:pPr lvl="1"/>
            <a:r>
              <a:rPr lang="en-GB" sz="1700" b="1" dirty="0"/>
              <a:t>“</a:t>
            </a:r>
            <a:r>
              <a:rPr lang="en-GB" sz="1700" dirty="0"/>
              <a:t>A </a:t>
            </a:r>
            <a:r>
              <a:rPr lang="en-GB" sz="1700" i="1" dirty="0"/>
              <a:t>package manager</a:t>
            </a:r>
            <a:r>
              <a:rPr lang="en-GB" sz="1700" dirty="0"/>
              <a:t> is a tool that automates the process of installing, updating, and removing packages”</a:t>
            </a:r>
          </a:p>
          <a:p>
            <a:r>
              <a:rPr lang="en-GB" sz="1700" dirty="0"/>
              <a:t>If JVP wrote something – read it!</a:t>
            </a:r>
            <a:endParaRPr lang="en-US" sz="17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92605186-C8CF-C849-A537-5FB488959D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1229" y="3242508"/>
            <a:ext cx="1888514" cy="37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90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7D8E67F2-F753-4E06-8229-4970A6725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83095" cy="6854272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2EE1BDFD-564B-44A4-841A-50D6A8E75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CF7062-092B-3C4F-BF4C-D2BA1E1BF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599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0000"/>
                </a:solidFill>
              </a:rPr>
              <a:t>My preference - Miniconda</a:t>
            </a:r>
          </a:p>
        </p:txBody>
      </p:sp>
      <p:sp>
        <p:nvSpPr>
          <p:cNvPr id="63" name="Freeform 60">
            <a:extLst>
              <a:ext uri="{FF2B5EF4-FFF2-40B4-BE49-F238E27FC236}">
                <a16:creationId xmlns:a16="http://schemas.microsoft.com/office/drawing/2014/main" id="{007B8288-68CC-4847-8419-CF535B6B7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3882" y="0"/>
            <a:ext cx="3880988" cy="2206512"/>
          </a:xfrm>
          <a:custGeom>
            <a:avLst/>
            <a:gdLst>
              <a:gd name="connsiteX0" fmla="*/ 20753 w 3960193"/>
              <a:gd name="connsiteY0" fmla="*/ 0 h 2251543"/>
              <a:gd name="connsiteX1" fmla="*/ 3939440 w 3960193"/>
              <a:gd name="connsiteY1" fmla="*/ 0 h 2251543"/>
              <a:gd name="connsiteX2" fmla="*/ 3949969 w 3960193"/>
              <a:gd name="connsiteY2" fmla="*/ 68994 h 2251543"/>
              <a:gd name="connsiteX3" fmla="*/ 3960193 w 3960193"/>
              <a:gd name="connsiteY3" fmla="*/ 271447 h 2251543"/>
              <a:gd name="connsiteX4" fmla="*/ 1980096 w 3960193"/>
              <a:gd name="connsiteY4" fmla="*/ 2251543 h 2251543"/>
              <a:gd name="connsiteX5" fmla="*/ 0 w 3960193"/>
              <a:gd name="connsiteY5" fmla="*/ 271447 h 2251543"/>
              <a:gd name="connsiteX6" fmla="*/ 10224 w 3960193"/>
              <a:gd name="connsiteY6" fmla="*/ 68994 h 225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0193" h="2251543">
                <a:moveTo>
                  <a:pt x="20753" y="0"/>
                </a:moveTo>
                <a:lnTo>
                  <a:pt x="3939440" y="0"/>
                </a:lnTo>
                <a:lnTo>
                  <a:pt x="3949969" y="68994"/>
                </a:lnTo>
                <a:cubicBezTo>
                  <a:pt x="3956730" y="135559"/>
                  <a:pt x="3960193" y="203099"/>
                  <a:pt x="3960193" y="271447"/>
                </a:cubicBezTo>
                <a:cubicBezTo>
                  <a:pt x="3960193" y="1365024"/>
                  <a:pt x="3073674" y="2251543"/>
                  <a:pt x="1980096" y="2251543"/>
                </a:cubicBezTo>
                <a:cubicBezTo>
                  <a:pt x="886519" y="2251543"/>
                  <a:pt x="0" y="1365024"/>
                  <a:pt x="0" y="271447"/>
                </a:cubicBezTo>
                <a:cubicBezTo>
                  <a:pt x="0" y="203099"/>
                  <a:pt x="3463" y="135559"/>
                  <a:pt x="10224" y="68994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7E58E06-D88B-C842-8CBD-CDDA415AD7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137" y="213398"/>
            <a:ext cx="1659408" cy="1360715"/>
          </a:xfrm>
          <a:prstGeom prst="rect">
            <a:avLst/>
          </a:prstGeom>
        </p:spPr>
      </p:pic>
      <p:sp>
        <p:nvSpPr>
          <p:cNvPr id="65" name="Freeform 68">
            <a:extLst>
              <a:ext uri="{FF2B5EF4-FFF2-40B4-BE49-F238E27FC236}">
                <a16:creationId xmlns:a16="http://schemas.microsoft.com/office/drawing/2014/main" id="{32BA8EA8-C1B6-4309-B674-F9F399B962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12701"/>
            <a:ext cx="4942589" cy="3945299"/>
          </a:xfrm>
          <a:custGeom>
            <a:avLst/>
            <a:gdLst>
              <a:gd name="connsiteX0" fmla="*/ 2223943 w 4942589"/>
              <a:gd name="connsiteY0" fmla="*/ 0 h 3945299"/>
              <a:gd name="connsiteX1" fmla="*/ 4942589 w 4942589"/>
              <a:gd name="connsiteY1" fmla="*/ 2718646 h 3945299"/>
              <a:gd name="connsiteX2" fmla="*/ 4728945 w 4942589"/>
              <a:gd name="connsiteY2" fmla="*/ 3776866 h 3945299"/>
              <a:gd name="connsiteX3" fmla="*/ 4647806 w 4942589"/>
              <a:gd name="connsiteY3" fmla="*/ 3945299 h 3945299"/>
              <a:gd name="connsiteX4" fmla="*/ 0 w 4942589"/>
              <a:gd name="connsiteY4" fmla="*/ 3945299 h 3945299"/>
              <a:gd name="connsiteX5" fmla="*/ 0 w 4942589"/>
              <a:gd name="connsiteY5" fmla="*/ 1157971 h 3945299"/>
              <a:gd name="connsiteX6" fmla="*/ 126104 w 4942589"/>
              <a:gd name="connsiteY6" fmla="*/ 989335 h 3945299"/>
              <a:gd name="connsiteX7" fmla="*/ 2223943 w 4942589"/>
              <a:gd name="connsiteY7" fmla="*/ 0 h 3945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2589" h="3945299">
                <a:moveTo>
                  <a:pt x="2223943" y="0"/>
                </a:moveTo>
                <a:cubicBezTo>
                  <a:pt x="3725410" y="0"/>
                  <a:pt x="4942589" y="1217179"/>
                  <a:pt x="4942589" y="2718646"/>
                </a:cubicBezTo>
                <a:cubicBezTo>
                  <a:pt x="4942589" y="3094013"/>
                  <a:pt x="4866516" y="3451612"/>
                  <a:pt x="4728945" y="3776866"/>
                </a:cubicBezTo>
                <a:lnTo>
                  <a:pt x="4647806" y="3945299"/>
                </a:lnTo>
                <a:lnTo>
                  <a:pt x="0" y="3945299"/>
                </a:lnTo>
                <a:lnTo>
                  <a:pt x="0" y="1157971"/>
                </a:lnTo>
                <a:lnTo>
                  <a:pt x="126104" y="989335"/>
                </a:lnTo>
                <a:cubicBezTo>
                  <a:pt x="624744" y="385123"/>
                  <a:pt x="1379368" y="0"/>
                  <a:pt x="2223943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BE0A17-4540-3D42-A08B-C6B0F680F8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" b="21105"/>
          <a:stretch/>
        </p:blipFill>
        <p:spPr>
          <a:xfrm>
            <a:off x="508941" y="3875314"/>
            <a:ext cx="3384687" cy="267042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5C854-CF59-904C-856A-30C68E846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Less bloat with the install</a:t>
            </a:r>
          </a:p>
          <a:p>
            <a:r>
              <a:rPr lang="en-US" sz="2000" dirty="0">
                <a:solidFill>
                  <a:srgbClr val="000000"/>
                </a:solidFill>
              </a:rPr>
              <a:t>Most (all?) reference articles and blog posts will make references to terminal commands</a:t>
            </a:r>
          </a:p>
          <a:p>
            <a:r>
              <a:rPr lang="en-US" sz="2000" dirty="0">
                <a:solidFill>
                  <a:srgbClr val="000000"/>
                </a:solidFill>
              </a:rPr>
              <a:t>As data scientists – you will work with code and scripts – the command line (once learned) is a fantastic tool</a:t>
            </a:r>
          </a:p>
          <a:p>
            <a:r>
              <a:rPr lang="en-US" sz="2000" dirty="0">
                <a:solidFill>
                  <a:srgbClr val="000000"/>
                </a:solidFill>
              </a:rPr>
              <a:t>But Anaconda comes with many additional packages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Check it out for comparison</a:t>
            </a:r>
          </a:p>
        </p:txBody>
      </p:sp>
    </p:spTree>
    <p:extLst>
      <p:ext uri="{BB962C8B-B14F-4D97-AF65-F5344CB8AC3E}">
        <p14:creationId xmlns:p14="http://schemas.microsoft.com/office/powerpoint/2010/main" val="3908887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AE1D5-12FD-434A-9524-CAE80D5C7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 dirty="0"/>
              <a:t>Installing miniconda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E1DC0-0E3D-6545-BA26-F771748F8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Go to </a:t>
            </a:r>
            <a:r>
              <a:rPr lang="en-GB" sz="2000" dirty="0">
                <a:hlinkClick r:id="rId2"/>
              </a:rPr>
              <a:t>https://docs.conda.io/en/latest/miniconda.html</a:t>
            </a:r>
            <a:endParaRPr lang="en-GB" sz="2000" dirty="0"/>
          </a:p>
          <a:p>
            <a:r>
              <a:rPr lang="en-GB" sz="2000" dirty="0"/>
              <a:t>Installers for Windows, Mac OSX, and Linux</a:t>
            </a:r>
          </a:p>
          <a:p>
            <a:r>
              <a:rPr lang="en-GB" sz="2000" dirty="0"/>
              <a:t>Windows:</a:t>
            </a:r>
          </a:p>
          <a:p>
            <a:pPr lvl="1"/>
            <a:r>
              <a:rPr lang="en-GB" sz="2000" dirty="0"/>
              <a:t>Use the graphical installer</a:t>
            </a:r>
          </a:p>
          <a:p>
            <a:r>
              <a:rPr lang="en-GB" sz="2000" dirty="0"/>
              <a:t>Mac OSX:</a:t>
            </a:r>
          </a:p>
          <a:p>
            <a:pPr lvl="1"/>
            <a:r>
              <a:rPr lang="en-GB" sz="2000" dirty="0"/>
              <a:t>I use the command line (bash) installer</a:t>
            </a:r>
          </a:p>
          <a:p>
            <a:r>
              <a:rPr lang="en-GB" sz="2000" dirty="0"/>
              <a:t>Linux:</a:t>
            </a:r>
          </a:p>
          <a:p>
            <a:pPr lvl="1"/>
            <a:r>
              <a:rPr lang="en-GB" sz="2000" dirty="0"/>
              <a:t>Only the command line option</a:t>
            </a:r>
          </a:p>
          <a:p>
            <a:pPr lvl="1"/>
            <a:r>
              <a:rPr lang="en-GB" sz="2000" dirty="0"/>
              <a:t>You use Linux – you’ll figure it out!</a:t>
            </a:r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rgbClr val="6EBB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EFA50B52-DF30-A34D-B23F-855DD676E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4442" y="2901969"/>
            <a:ext cx="1462088" cy="10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09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6B377-F95C-AB49-A57A-22B899F12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 dirty="0"/>
              <a:t>Basic terminal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FDF5A-87DD-F24D-8D6D-CC4202F41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1881687"/>
            <a:ext cx="7607521" cy="4476248"/>
          </a:xfrm>
        </p:spPr>
        <p:txBody>
          <a:bodyPr anchor="ctr">
            <a:noAutofit/>
          </a:bodyPr>
          <a:lstStyle/>
          <a:p>
            <a:r>
              <a:rPr lang="en-US" sz="1600" dirty="0">
                <a:latin typeface="Andale Mono" panose="020B0509000000000004" pitchFamily="49" charset="0"/>
              </a:rPr>
              <a:t>cd  </a:t>
            </a:r>
            <a:r>
              <a:rPr lang="en-US" sz="1600" dirty="0"/>
              <a:t>Change directory</a:t>
            </a:r>
            <a:endParaRPr lang="en-US" sz="1600" dirty="0">
              <a:latin typeface="Andale Mono" panose="020B0509000000000004" pitchFamily="49" charset="0"/>
            </a:endParaRPr>
          </a:p>
          <a:p>
            <a:pPr lvl="1"/>
            <a:r>
              <a:rPr lang="en-US" sz="1600" dirty="0">
                <a:latin typeface="Andale Mono" panose="020B0509000000000004" pitchFamily="49" charset="0"/>
              </a:rPr>
              <a:t>cd ../</a:t>
            </a:r>
            <a:r>
              <a:rPr lang="en-US" sz="1600" dirty="0"/>
              <a:t>  Change to the ‘parent’ directory</a:t>
            </a:r>
          </a:p>
          <a:p>
            <a:r>
              <a:rPr lang="en-US" sz="1600" dirty="0">
                <a:latin typeface="Andale Mono" panose="020B0509000000000004" pitchFamily="49" charset="0"/>
              </a:rPr>
              <a:t>~ </a:t>
            </a:r>
            <a:r>
              <a:rPr lang="en-US" sz="1600" dirty="0"/>
              <a:t>References the ‘home’ directory</a:t>
            </a:r>
          </a:p>
          <a:p>
            <a:pPr lvl="1"/>
            <a:r>
              <a:rPr lang="en-US" sz="1600" dirty="0">
                <a:latin typeface="Andale Mono" panose="020B0509000000000004" pitchFamily="49" charset="0"/>
              </a:rPr>
              <a:t>ls ~</a:t>
            </a:r>
            <a:r>
              <a:rPr lang="en-US" sz="1600" dirty="0"/>
              <a:t> List the ‘home’ directory</a:t>
            </a:r>
            <a:endParaRPr lang="en-US" sz="1600" dirty="0">
              <a:latin typeface="Andale Mono" panose="020B0509000000000004" pitchFamily="49" charset="0"/>
            </a:endParaRPr>
          </a:p>
          <a:p>
            <a:pPr lvl="1"/>
            <a:r>
              <a:rPr lang="en-US" sz="1600" dirty="0">
                <a:latin typeface="Andale Mono" panose="020B0509000000000004" pitchFamily="49" charset="0"/>
              </a:rPr>
              <a:t>ls ~/Desktop </a:t>
            </a:r>
            <a:r>
              <a:rPr lang="en-US" sz="1600" dirty="0"/>
              <a:t>List the Desktop directory (from any location)</a:t>
            </a:r>
            <a:endParaRPr lang="en-US" sz="1600" dirty="0">
              <a:latin typeface="Andale Mono" panose="020B0509000000000004" pitchFamily="49" charset="0"/>
            </a:endParaRPr>
          </a:p>
          <a:p>
            <a:r>
              <a:rPr lang="en-US" sz="1600" dirty="0">
                <a:latin typeface="Andale Mono" panose="020B0509000000000004" pitchFamily="49" charset="0"/>
              </a:rPr>
              <a:t>ls</a:t>
            </a:r>
            <a:r>
              <a:rPr lang="en-US" sz="1600" dirty="0"/>
              <a:t>  List the current directory</a:t>
            </a:r>
          </a:p>
          <a:p>
            <a:r>
              <a:rPr lang="en-US" sz="1600" dirty="0">
                <a:latin typeface="Andale Mono" panose="020B0509000000000004" pitchFamily="49" charset="0"/>
              </a:rPr>
              <a:t>mv </a:t>
            </a:r>
            <a:r>
              <a:rPr lang="en-US" sz="1600" dirty="0"/>
              <a:t>Move a file to a different directory</a:t>
            </a:r>
            <a:endParaRPr lang="en-US" sz="1600" dirty="0">
              <a:latin typeface="Andale Mono" panose="020B0509000000000004" pitchFamily="49" charset="0"/>
            </a:endParaRPr>
          </a:p>
          <a:p>
            <a:r>
              <a:rPr lang="en-US" sz="1600" dirty="0">
                <a:latin typeface="Andale Mono" panose="020B0509000000000004" pitchFamily="49" charset="0"/>
              </a:rPr>
              <a:t>mkdir</a:t>
            </a:r>
            <a:r>
              <a:rPr lang="en-US" sz="1600" dirty="0"/>
              <a:t>  Make a new directory</a:t>
            </a:r>
            <a:endParaRPr lang="en-US" sz="1600" dirty="0">
              <a:latin typeface="Andale Mono" panose="020B0509000000000004" pitchFamily="49" charset="0"/>
            </a:endParaRPr>
          </a:p>
          <a:p>
            <a:r>
              <a:rPr lang="en-US" sz="1600" dirty="0">
                <a:latin typeface="Andale Mono" panose="020B0509000000000004" pitchFamily="49" charset="0"/>
              </a:rPr>
              <a:t>rmdir</a:t>
            </a:r>
            <a:r>
              <a:rPr lang="en-US" sz="1600" dirty="0"/>
              <a:t>  Remove an </a:t>
            </a:r>
            <a:r>
              <a:rPr lang="en-US" sz="1600" b="1" dirty="0"/>
              <a:t>empty</a:t>
            </a:r>
            <a:r>
              <a:rPr lang="en-US" sz="1600" dirty="0"/>
              <a:t> directory</a:t>
            </a:r>
            <a:endParaRPr lang="en-US" sz="1600" dirty="0">
              <a:latin typeface="Andale Mono" panose="020B0509000000000004" pitchFamily="49" charset="0"/>
            </a:endParaRPr>
          </a:p>
          <a:p>
            <a:r>
              <a:rPr lang="en-US" sz="1600" dirty="0">
                <a:latin typeface="Andale Mono" panose="020B0509000000000004" pitchFamily="49" charset="0"/>
              </a:rPr>
              <a:t>rm</a:t>
            </a:r>
            <a:r>
              <a:rPr lang="en-US" sz="1600" dirty="0"/>
              <a:t>  Remove a file (it does NOT go to your recycle bin!!! 😧)</a:t>
            </a:r>
            <a:endParaRPr lang="en-US" sz="1600" dirty="0">
              <a:latin typeface="Andale Mono" panose="020B0509000000000004" pitchFamily="49" charset="0"/>
            </a:endParaRPr>
          </a:p>
          <a:p>
            <a:r>
              <a:rPr lang="en-US" sz="1600" dirty="0">
                <a:latin typeface="Andale Mono" panose="020B0509000000000004" pitchFamily="49" charset="0"/>
              </a:rPr>
              <a:t>rm –f</a:t>
            </a:r>
            <a:r>
              <a:rPr lang="en-US" sz="1600" dirty="0"/>
              <a:t>  ‘Force’ remove a protected file 😰</a:t>
            </a:r>
          </a:p>
          <a:p>
            <a:r>
              <a:rPr lang="en-US" sz="1600" dirty="0">
                <a:latin typeface="Andale Mono" panose="020B0509000000000004" pitchFamily="49" charset="0"/>
              </a:rPr>
              <a:t>rm –r </a:t>
            </a:r>
            <a:r>
              <a:rPr lang="en-US" sz="1600" dirty="0"/>
              <a:t>‘Recursively’ remove a directory with all sub directories be VERY careful 😱</a:t>
            </a:r>
            <a:endParaRPr lang="en-US" sz="1600" dirty="0">
              <a:latin typeface="Andale Mono" panose="020B0509000000000004" pitchFamily="49" charset="0"/>
            </a:endParaRPr>
          </a:p>
          <a:p>
            <a:r>
              <a:rPr lang="en-US" sz="1600" dirty="0">
                <a:latin typeface="Andale Mono" panose="020B0509000000000004" pitchFamily="49" charset="0"/>
              </a:rPr>
              <a:t>rm –rf </a:t>
            </a:r>
            <a:r>
              <a:rPr lang="en-US" sz="1600" dirty="0"/>
              <a:t>Force remove into all sub directories – be BEYOND careful 🤯</a:t>
            </a:r>
            <a:endParaRPr lang="en-US" sz="1600" dirty="0">
              <a:latin typeface="Andale Mono" panose="020B05090000000000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3087EF-3080-1347-8192-D00C1A50A7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874" b="7"/>
          <a:stretch/>
        </p:blipFill>
        <p:spPr>
          <a:xfrm>
            <a:off x="9413069" y="2857501"/>
            <a:ext cx="1144834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31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23784A-0940-A04A-A633-2CCC23609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522539"/>
            <a:ext cx="4977976" cy="14540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Mac OSX installation</a:t>
            </a:r>
          </a:p>
        </p:txBody>
      </p:sp>
      <p:sp>
        <p:nvSpPr>
          <p:cNvPr id="13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69331A-A79E-FA4D-B021-FAF3FDF37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349" y="2725042"/>
            <a:ext cx="3661831" cy="14281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BA337-E97E-1B47-984A-986173F02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4624" y="1706880"/>
            <a:ext cx="5839968" cy="4354091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First – install iTerm2</a:t>
            </a:r>
          </a:p>
          <a:p>
            <a:pPr lvl="1"/>
            <a:r>
              <a:rPr lang="en-GB" sz="1600" dirty="0">
                <a:hlinkClick r:id="rId4"/>
              </a:rPr>
              <a:t>https://www.iterm2.com/</a:t>
            </a:r>
            <a:endParaRPr lang="en-US" sz="1600" dirty="0">
              <a:solidFill>
                <a:srgbClr val="000000"/>
              </a:solidFill>
            </a:endParaRP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It ‘does amazing things’ 👀</a:t>
            </a:r>
          </a:p>
          <a:p>
            <a:r>
              <a:rPr lang="en-US" sz="2000" dirty="0">
                <a:solidFill>
                  <a:srgbClr val="000000"/>
                </a:solidFill>
              </a:rPr>
              <a:t>Change into directory with the miniconda installer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  <a:latin typeface="Andale Mono" panose="020B0509000000000004" pitchFamily="49" charset="0"/>
              </a:rPr>
              <a:t>Miniconda3-latest-MacOSX-x86_64.sh</a:t>
            </a:r>
          </a:p>
          <a:p>
            <a:r>
              <a:rPr lang="en-US" sz="2000" dirty="0">
                <a:solidFill>
                  <a:srgbClr val="000000"/>
                </a:solidFill>
              </a:rPr>
              <a:t>Run the following, accept Terms and defaults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  <a:latin typeface="Andale Mono" panose="020B0509000000000004" pitchFamily="49" charset="0"/>
              </a:rPr>
              <a:t>./Miniconda3-latest-MacOSX-x86_64.sh</a:t>
            </a:r>
          </a:p>
          <a:p>
            <a:r>
              <a:rPr lang="en-US" sz="2000" dirty="0">
                <a:solidFill>
                  <a:srgbClr val="000000"/>
                </a:solidFill>
              </a:rPr>
              <a:t>‘</a:t>
            </a:r>
            <a:r>
              <a:rPr lang="en-US" sz="2000" dirty="0">
                <a:solidFill>
                  <a:srgbClr val="000000"/>
                </a:solidFill>
                <a:latin typeface="Andale Mono" panose="020B0509000000000004" pitchFamily="49" charset="0"/>
              </a:rPr>
              <a:t>./</a:t>
            </a:r>
            <a:r>
              <a:rPr lang="en-US" sz="2000" dirty="0">
                <a:solidFill>
                  <a:srgbClr val="000000"/>
                </a:solidFill>
              </a:rPr>
              <a:t>’ means ‘run this script </a:t>
            </a:r>
            <a:r>
              <a:rPr lang="en-US" sz="2000" i="1" dirty="0">
                <a:solidFill>
                  <a:srgbClr val="000000"/>
                </a:solidFill>
              </a:rPr>
              <a:t>from here</a:t>
            </a:r>
            <a:r>
              <a:rPr lang="en-US" sz="2000" dirty="0">
                <a:solidFill>
                  <a:srgbClr val="000000"/>
                </a:solidFill>
              </a:rPr>
              <a:t>’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Needed as the directory you are in is not in your </a:t>
            </a:r>
            <a:r>
              <a:rPr lang="en-US" sz="1600" dirty="0">
                <a:solidFill>
                  <a:srgbClr val="000000"/>
                </a:solidFill>
                <a:latin typeface="Andale Mono" panose="020B0509000000000004" pitchFamily="49" charset="0"/>
              </a:rPr>
              <a:t>PATH</a:t>
            </a:r>
          </a:p>
          <a:p>
            <a:r>
              <a:rPr lang="en-US" sz="2000" dirty="0">
                <a:solidFill>
                  <a:srgbClr val="000000"/>
                </a:solidFill>
              </a:rPr>
              <a:t>Of note - You can view your path by typing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  <a:latin typeface="Andale Mono" panose="020B0509000000000004" pitchFamily="49" charset="0"/>
              </a:rPr>
              <a:t>echo $PATH</a:t>
            </a:r>
            <a:endParaRPr lang="en-US" sz="1600" dirty="0">
              <a:solidFill>
                <a:srgbClr val="000000"/>
              </a:solidFill>
              <a:latin typeface="Andale Mono" panose="020B0509000000000004" pitchFamily="49" charset="0"/>
            </a:endParaRP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The $ sign means ‘Environment Variable’</a:t>
            </a:r>
            <a:endParaRPr lang="en-US" sz="1400" dirty="0">
              <a:solidFill>
                <a:srgbClr val="000000"/>
              </a:solidFill>
              <a:latin typeface="Andale Mono" panose="020B0509000000000004" pitchFamily="49" charset="0"/>
            </a:endParaRPr>
          </a:p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94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957</Words>
  <Application>Microsoft Macintosh PowerPoint</Application>
  <PresentationFormat>Widescreen</PresentationFormat>
  <Paragraphs>118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Andale Mono</vt:lpstr>
      <vt:lpstr>Arial</vt:lpstr>
      <vt:lpstr>Calibri</vt:lpstr>
      <vt:lpstr>Calibri Light</vt:lpstr>
      <vt:lpstr>Office Theme</vt:lpstr>
      <vt:lpstr>Using Conda for Python Data Science projects</vt:lpstr>
      <vt:lpstr>Outline of Presentation</vt:lpstr>
      <vt:lpstr>Anaconda distribution</vt:lpstr>
      <vt:lpstr>Full version vs miniconda</vt:lpstr>
      <vt:lpstr>Blog article by Jake VanderPlas – Pythonic Perambulations</vt:lpstr>
      <vt:lpstr>My preference - Miniconda</vt:lpstr>
      <vt:lpstr>Installing miniconda</vt:lpstr>
      <vt:lpstr>Basic terminal commands</vt:lpstr>
      <vt:lpstr>Mac OSX installation</vt:lpstr>
      <vt:lpstr>Best resource for all conda commands</vt:lpstr>
      <vt:lpstr>Creating an environment</vt:lpstr>
      <vt:lpstr>Note the output screen</vt:lpstr>
      <vt:lpstr>Location of Python Binary after activating environment</vt:lpstr>
      <vt:lpstr>Just the minimum package</vt:lpstr>
      <vt:lpstr>Installing numpy</vt:lpstr>
      <vt:lpstr>Be kind to yourself!</vt:lpstr>
      <vt:lpstr>Installing a specific version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Conda for Python Data Science projects</dc:title>
  <dc:creator>Timothy Vivian-Griffiths</dc:creator>
  <cp:lastModifiedBy>Timothy Vivian-Griffiths</cp:lastModifiedBy>
  <cp:revision>4</cp:revision>
  <dcterms:created xsi:type="dcterms:W3CDTF">2020-05-06T14:51:46Z</dcterms:created>
  <dcterms:modified xsi:type="dcterms:W3CDTF">2020-05-06T14:55:30Z</dcterms:modified>
</cp:coreProperties>
</file>